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4D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645920"/>
            <a:ext cx="106984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Digitálna Imunita</a:t>
            </a:r>
            <a:endParaRPr lang="en-US" sz="4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83464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B8D4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Interaktívna hra o kritickom myslení,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B8D4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dezinformáciách a kyberšikane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731520" y="4206240"/>
            <a:ext cx="2286000" cy="502920"/>
          </a:xfrm>
          <a:prstGeom prst="roundRect">
            <a:avLst>
              <a:gd name="adj" fmla="val 18182"/>
            </a:avLst>
          </a:prstGeom>
          <a:solidFill>
            <a:srgbClr val="2D6B4A"/>
          </a:solidFill>
          <a:ln w="12700">
            <a:solidFill>
              <a:srgbClr val="4A9B6E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420624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 min hodina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291840" y="4206240"/>
            <a:ext cx="2286000" cy="502920"/>
          </a:xfrm>
          <a:prstGeom prst="roundRect">
            <a:avLst>
              <a:gd name="adj" fmla="val 18182"/>
            </a:avLst>
          </a:prstGeom>
          <a:solidFill>
            <a:srgbClr val="2D6B4A"/>
          </a:solidFill>
          <a:ln w="12700">
            <a:solidFill>
              <a:srgbClr val="4A9B6E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291840" y="420624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15-20 min hra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852160" y="4206240"/>
            <a:ext cx="2286000" cy="502920"/>
          </a:xfrm>
          <a:prstGeom prst="roundRect">
            <a:avLst>
              <a:gd name="adj" fmla="val 18182"/>
            </a:avLst>
          </a:prstGeom>
          <a:solidFill>
            <a:srgbClr val="2D6B4A"/>
          </a:solidFill>
          <a:ln w="12700">
            <a:solidFill>
              <a:srgbClr val="4A9B6E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852160" y="420624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 inštalácie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56692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BA8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Global Slovakia, o.z.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4D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Čo sa dnes naučíte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914400" y="1463040"/>
            <a:ext cx="640080" cy="640080"/>
          </a:xfrm>
          <a:prstGeom prst="ellipse">
            <a:avLst/>
          </a:prstGeom>
          <a:solidFill>
            <a:srgbClr val="2D6B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14630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4173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Overovanie zdrojov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828800" y="178308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Viem overiť zdroj skôr, než ho zdieľam.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914400" y="2697480"/>
            <a:ext cx="640080" cy="640080"/>
          </a:xfrm>
          <a:prstGeom prst="ellipse">
            <a:avLst/>
          </a:prstGeom>
          <a:solidFill>
            <a:srgbClr val="2D6B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26974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5176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Emócie a tlak skupiny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828800" y="30175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Viem si všimnúť, keď na mňa tlačí emócia alebo skupina.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914400" y="3931920"/>
            <a:ext cx="640080" cy="640080"/>
          </a:xfrm>
          <a:prstGeom prst="ellipse">
            <a:avLst/>
          </a:prstGeom>
          <a:solidFill>
            <a:srgbClr val="2D6B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9319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1828800" y="38862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Nesúhlas vs. zranenie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25196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Viem rozlíšiť ostrý názor od zraňujúceho spôsobu, ako ho povedať.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914400" y="5166360"/>
            <a:ext cx="640080" cy="640080"/>
          </a:xfrm>
          <a:prstGeom prst="ellipse">
            <a:avLst/>
          </a:prstGeom>
          <a:solidFill>
            <a:srgbClr val="2D6B4A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914400" y="51663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12064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Dôvera a AI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828800" y="54864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Viem si uvedomiť, komu a prečo dôverujem - aj AI.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457200" y="630936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digitalnaimunita.sk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4572000" y="63093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Tento projekt vznikol vďaka podpore Nadácie SPP.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4D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Ako to bude prebiehať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31520" y="1463040"/>
            <a:ext cx="3383280" cy="3840480"/>
          </a:xfrm>
          <a:prstGeom prst="roundRect">
            <a:avLst>
              <a:gd name="adj" fmla="val 4054"/>
            </a:avLst>
          </a:prstGeom>
          <a:solidFill>
            <a:srgbClr val="E8F0EB"/>
          </a:solidFill>
          <a:ln/>
        </p:spPr>
      </p:sp>
      <p:sp>
        <p:nvSpPr>
          <p:cNvPr id="4" name="Shape 2"/>
          <p:cNvSpPr/>
          <p:nvPr/>
        </p:nvSpPr>
        <p:spPr>
          <a:xfrm>
            <a:off x="1005840" y="1737360"/>
            <a:ext cx="1371600" cy="457200"/>
          </a:xfrm>
          <a:prstGeom prst="roundRect">
            <a:avLst>
              <a:gd name="adj" fmla="val 16000"/>
            </a:avLst>
          </a:prstGeom>
          <a:solidFill>
            <a:srgbClr val="2D6B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05840" y="173736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min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005840" y="246888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ÚVOD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1005840" y="320040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Úvodné otázky</a:t>
            </a:r>
            <a:endParaRPr lang="en-US" sz="16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pravidlá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480560" y="1463040"/>
            <a:ext cx="3383280" cy="3840480"/>
          </a:xfrm>
          <a:prstGeom prst="roundRect">
            <a:avLst>
              <a:gd name="adj" fmla="val 4054"/>
            </a:avLst>
          </a:prstGeom>
          <a:solidFill>
            <a:srgbClr val="E8F0EB"/>
          </a:solidFill>
          <a:ln/>
        </p:spPr>
      </p:sp>
      <p:sp>
        <p:nvSpPr>
          <p:cNvPr id="9" name="Shape 7"/>
          <p:cNvSpPr/>
          <p:nvPr/>
        </p:nvSpPr>
        <p:spPr>
          <a:xfrm>
            <a:off x="4754880" y="1737360"/>
            <a:ext cx="1371600" cy="457200"/>
          </a:xfrm>
          <a:prstGeom prst="roundRect">
            <a:avLst>
              <a:gd name="adj" fmla="val 16000"/>
            </a:avLst>
          </a:prstGeom>
          <a:solidFill>
            <a:srgbClr val="1E4D35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754880" y="173736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min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4754880" y="246888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HRA</a:t>
            </a:r>
            <a:endParaRPr lang="en-US" sz="2400" dirty="0"/>
          </a:p>
        </p:txBody>
      </p:sp>
      <p:sp>
        <p:nvSpPr>
          <p:cNvPr id="12" name="Text 10"/>
          <p:cNvSpPr txBox="1"/>
          <p:nvPr/>
        </p:nvSpPr>
        <p:spPr>
          <a:xfrm>
            <a:off x="4754880" y="320040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Hráte samostatne</a:t>
            </a:r>
            <a:endParaRPr lang="en-US" sz="16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 svojom tempe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229600" y="1463040"/>
            <a:ext cx="3383280" cy="3840480"/>
          </a:xfrm>
          <a:prstGeom prst="roundRect">
            <a:avLst>
              <a:gd name="adj" fmla="val 4054"/>
            </a:avLst>
          </a:prstGeom>
          <a:solidFill>
            <a:srgbClr val="E8F0EB"/>
          </a:solidFill>
          <a:ln/>
        </p:spPr>
      </p:sp>
      <p:sp>
        <p:nvSpPr>
          <p:cNvPr id="14" name="Shape 12"/>
          <p:cNvSpPr/>
          <p:nvPr/>
        </p:nvSpPr>
        <p:spPr>
          <a:xfrm>
            <a:off x="8503920" y="1737360"/>
            <a:ext cx="1371600" cy="457200"/>
          </a:xfrm>
          <a:prstGeom prst="roundRect">
            <a:avLst>
              <a:gd name="adj" fmla="val 16000"/>
            </a:avLst>
          </a:prstGeom>
          <a:solidFill>
            <a:srgbClr val="3D8B6A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8503920" y="173736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min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8503920" y="246888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DISKUSIA</a:t>
            </a:r>
            <a:endParaRPr lang="en-US" sz="2400" dirty="0"/>
          </a:p>
        </p:txBody>
      </p:sp>
      <p:sp>
        <p:nvSpPr>
          <p:cNvPr id="17" name="Text 15"/>
          <p:cNvSpPr txBox="1"/>
          <p:nvPr/>
        </p:nvSpPr>
        <p:spPr>
          <a:xfrm>
            <a:off x="8503920" y="320040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Spoločná reflexia</a:t>
            </a:r>
            <a:endParaRPr lang="en-US" sz="16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rozhovor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4297680" y="292608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2D6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</a:t>
            </a:r>
            <a:endParaRPr lang="en-US" sz="2800" dirty="0"/>
          </a:p>
        </p:txBody>
      </p:sp>
      <p:sp>
        <p:nvSpPr>
          <p:cNvPr id="19" name="Text 17"/>
          <p:cNvSpPr txBox="1"/>
          <p:nvPr/>
        </p:nvSpPr>
        <p:spPr>
          <a:xfrm>
            <a:off x="8046720" y="292608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2D6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</a:t>
            </a:r>
            <a:endParaRPr lang="en-US" sz="2800" dirty="0"/>
          </a:p>
        </p:txBody>
      </p:sp>
      <p:sp>
        <p:nvSpPr>
          <p:cNvPr id="20" name="Text 18"/>
          <p:cNvSpPr txBox="1"/>
          <p:nvPr/>
        </p:nvSpPr>
        <p:spPr>
          <a:xfrm>
            <a:off x="457200" y="630936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digitalnaimunita.sk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4572000" y="63093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Tento projekt vznikol vďaka podpore Nadácie SPP.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4D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Pravidlá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1371600" y="1554480"/>
            <a:ext cx="9418320" cy="640080"/>
          </a:xfrm>
          <a:prstGeom prst="roundRect">
            <a:avLst>
              <a:gd name="adj" fmla="val 14286"/>
            </a:avLst>
          </a:prstGeom>
          <a:solidFill>
            <a:srgbClr val="2D6B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645920" y="1554480"/>
            <a:ext cx="8869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 Toto nie je test.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1371600" y="2468880"/>
            <a:ext cx="9418320" cy="640080"/>
          </a:xfrm>
          <a:prstGeom prst="roundRect">
            <a:avLst>
              <a:gd name="adj" fmla="val 14286"/>
            </a:avLst>
          </a:prstGeom>
          <a:solidFill>
            <a:srgbClr val="2D6B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45920" y="2468880"/>
            <a:ext cx="8869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 Neexistuje správna odpoveď.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1371600" y="3383280"/>
            <a:ext cx="9418320" cy="640080"/>
          </a:xfrm>
          <a:prstGeom prst="roundRect">
            <a:avLst>
              <a:gd name="adj" fmla="val 14286"/>
            </a:avLst>
          </a:prstGeom>
          <a:solidFill>
            <a:srgbClr val="2D6B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645920" y="3383280"/>
            <a:ext cx="8869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 Každý z vás dohrá inak.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1371600" y="4297680"/>
            <a:ext cx="9418320" cy="640080"/>
          </a:xfrm>
          <a:prstGeom prst="roundRect">
            <a:avLst>
              <a:gd name="adj" fmla="val 14286"/>
            </a:avLst>
          </a:prstGeom>
          <a:solidFill>
            <a:srgbClr val="2D6B4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645920" y="4297680"/>
            <a:ext cx="8869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 Vymyslite si prezývku - nie skutočné meno.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1371600" y="5212080"/>
            <a:ext cx="9418320" cy="640080"/>
          </a:xfrm>
          <a:prstGeom prst="roundRect">
            <a:avLst>
              <a:gd name="adj" fmla="val 14286"/>
            </a:avLst>
          </a:prstGeom>
          <a:solidFill>
            <a:srgbClr val="2D6B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645920" y="5212080"/>
            <a:ext cx="8869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 Hráte sami, vo vlastnom tempe.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731520" y="56692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BA8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Digitálna Imunita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4D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Ovládanie hry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914400" y="1463040"/>
            <a:ext cx="3657600" cy="731520"/>
          </a:xfrm>
          <a:prstGeom prst="roundRect">
            <a:avLst>
              <a:gd name="adj" fmla="val 12500"/>
            </a:avLst>
          </a:prstGeom>
          <a:solidFill>
            <a:srgbClr val="E8F0EB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1463040"/>
            <a:ext cx="3657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E4D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 A S D / Šípky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5029200" y="146304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Pohyb postavy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914400" y="2560320"/>
            <a:ext cx="3657600" cy="731520"/>
          </a:xfrm>
          <a:prstGeom prst="roundRect">
            <a:avLst>
              <a:gd name="adj" fmla="val 12500"/>
            </a:avLst>
          </a:prstGeom>
          <a:solidFill>
            <a:srgbClr val="E8F0EB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14400" y="2560320"/>
            <a:ext cx="3657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E4D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5029200" y="256032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Oslovenie postavy / Použitie dverí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914400" y="3657600"/>
            <a:ext cx="3657600" cy="731520"/>
          </a:xfrm>
          <a:prstGeom prst="roundRect">
            <a:avLst>
              <a:gd name="adj" fmla="val 12500"/>
            </a:avLst>
          </a:prstGeom>
          <a:solidFill>
            <a:srgbClr val="E8F0EB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914400" y="3657600"/>
            <a:ext cx="3657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E4D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Šípky + Enter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5029200" y="365760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Výber odpovede v dialógu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914400" y="4754880"/>
            <a:ext cx="3657600" cy="731520"/>
          </a:xfrm>
          <a:prstGeom prst="roundRect">
            <a:avLst>
              <a:gd name="adj" fmla="val 12500"/>
            </a:avLst>
          </a:prstGeom>
          <a:solidFill>
            <a:srgbClr val="E8F0EB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4754880"/>
            <a:ext cx="3657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E4D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Klik myšou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5029200" y="475488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Funguje všade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548640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Ozubené koliesko vpravo hore v hre vypne hudbu a zvukové efekty.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457200" y="630936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digitalnaimunita.sk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4572000" y="63093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Tento projekt vznikol vďaka podpore Nadácie SPP.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E4D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37160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Zadajte svoj kód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3200400" y="2743200"/>
            <a:ext cx="5760720" cy="914400"/>
          </a:xfrm>
          <a:prstGeom prst="roundRect">
            <a:avLst>
              <a:gd name="adj" fmla="val 12000"/>
            </a:avLst>
          </a:prstGeom>
          <a:solidFill>
            <a:srgbClr val="2D6B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3200400" y="2743200"/>
            <a:ext cx="5760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SVK - XXX - P1 - XXXX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114800"/>
            <a:ext cx="10698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B8D4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hra.digitalnaimunita.sk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4846320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7BA8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Jeden žiak, jeden kód. Kódy sú anonymné.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4D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Diskusia po hre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188720"/>
            <a:ext cx="10698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D6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min tichá reflexia  |  8 min diskusia  |  5 min zhrnutie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731520" y="1874520"/>
            <a:ext cx="365760" cy="365760"/>
          </a:xfrm>
          <a:prstGeom prst="ellipse">
            <a:avLst/>
          </a:prstGeom>
          <a:solidFill>
            <a:srgbClr val="2D6B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31520" y="18745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80160" y="182880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Aký koniec ste dostali? Zhoduje sa s tým, čo ste čakali?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731520" y="2926080"/>
            <a:ext cx="365760" cy="365760"/>
          </a:xfrm>
          <a:prstGeom prst="ellipse">
            <a:avLst/>
          </a:prstGeom>
          <a:solidFill>
            <a:srgbClr val="2D6B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31520" y="29260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80160" y="288036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Kedy ste v hre váhali? Čo vás presvedčilo?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731520" y="3977640"/>
            <a:ext cx="365760" cy="365760"/>
          </a:xfrm>
          <a:prstGeom prst="ellipse">
            <a:avLst/>
          </a:prstGeom>
          <a:solidFill>
            <a:srgbClr val="2D6B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31520" y="39776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80160" y="393192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Uverili ste správe o internete hneď? Čo by ste si overili prvé?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731520" y="5029200"/>
            <a:ext cx="365760" cy="365760"/>
          </a:xfrm>
          <a:prstGeom prst="ellipse">
            <a:avLst/>
          </a:prstGeom>
          <a:solidFill>
            <a:srgbClr val="2D6B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731520" y="50292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80160" y="498348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Čo sa stalo v chate, keď jeden človek nesúhlasil?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400800" y="1874520"/>
            <a:ext cx="365760" cy="365760"/>
          </a:xfrm>
          <a:prstGeom prst="ellipse">
            <a:avLst/>
          </a:prstGeom>
          <a:solidFill>
            <a:srgbClr val="2D6B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0" y="18745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949440" y="182880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Rozdiel medzi "vyjadriť nesúhlas" a "zraniť človeka".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6400800" y="2926080"/>
            <a:ext cx="365760" cy="365760"/>
          </a:xfrm>
          <a:prstGeom prst="ellipse">
            <a:avLst/>
          </a:prstGeom>
          <a:solidFill>
            <a:srgbClr val="2D6B4A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400800" y="29260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6949440" y="288036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Komu ste v hre verili a prečo? Ako ste vnímali robota?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6400800" y="3977640"/>
            <a:ext cx="365760" cy="365760"/>
          </a:xfrm>
          <a:prstGeom prst="ellipse">
            <a:avLst/>
          </a:prstGeom>
          <a:solidFill>
            <a:srgbClr val="2D6B4A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00800" y="39776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6949440" y="393192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Čo by ste urobili inak pri druhom hraní?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6400800" y="5029200"/>
            <a:ext cx="365760" cy="365760"/>
          </a:xfrm>
          <a:prstGeom prst="ellipse">
            <a:avLst/>
          </a:prstGeom>
          <a:solidFill>
            <a:srgbClr val="2D6B4A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6400800" y="50292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6949440" y="498348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Čo z toho vidíte v skutočných chatoch vo vašej triede?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457200" y="630936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digitalnaimunita.sk</a:t>
            </a:r>
            <a:endParaRPr lang="en-US" sz="900" dirty="0"/>
          </a:p>
        </p:txBody>
      </p:sp>
      <p:sp>
        <p:nvSpPr>
          <p:cNvPr id="29" name="Text 27"/>
          <p:cNvSpPr txBox="1"/>
          <p:nvPr/>
        </p:nvSpPr>
        <p:spPr>
          <a:xfrm>
            <a:off x="4572000" y="63093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Tento projekt vznikol vďaka podpore Nadácie SPP.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EF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4D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Dôležité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1371600" y="1645920"/>
            <a:ext cx="9418320" cy="320040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1828800" y="2011680"/>
            <a:ext cx="8503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Téma kyberšikany môže niekoho v triede zasiahnuť.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2651760"/>
            <a:ext cx="8503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Nehodnotíme, kto "hral zle".</a:t>
            </a:r>
            <a:endParaRPr lang="en-US" sz="16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Konce nie sú "dobrý" a "zlý" - sú základ diskusie.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828800" y="3566160"/>
            <a:ext cx="8503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 sa objaví skutočný problém, kontaktujte školského psychológa alebo výchovného poradcu.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1828800" y="4206240"/>
            <a:ext cx="3657600" cy="411480"/>
          </a:xfrm>
          <a:prstGeom prst="roundRect">
            <a:avLst>
              <a:gd name="adj" fmla="val 17778"/>
            </a:avLst>
          </a:prstGeom>
          <a:solidFill>
            <a:srgbClr val="E8F0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828800" y="420624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4D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Linka detskej istoty: 116 111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943600" y="4206240"/>
            <a:ext cx="3200400" cy="411480"/>
          </a:xfrm>
          <a:prstGeom prst="roundRect">
            <a:avLst>
              <a:gd name="adj" fmla="val 17778"/>
            </a:avLst>
          </a:prstGeom>
          <a:solidFill>
            <a:srgbClr val="E8F0EB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5943600" y="420624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4D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poradenstvo: IPcko.sk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457200" y="630936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digitalnaimunita.sk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0" y="63093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Tento projekt vznikol vďaka podpore Nadácie SPP.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4D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371600"/>
            <a:ext cx="1069848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Ďakujeme za hodinu</a:t>
            </a:r>
            <a:endParaRPr lang="en-US" sz="3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 Digitálnou Imunitou</a:t>
            </a:r>
            <a:endParaRPr lang="en-US" sz="3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3474720"/>
            <a:ext cx="10698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B8D4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digitalnaimunita.sk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4114800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7BA8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kontakt@firstglobal.sk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5303520"/>
            <a:ext cx="10698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7BA8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Tento projekt vznikol vďaka podpore Nadácie SPP.</a:t>
            </a:r>
            <a:endParaRPr lang="en-US" sz="1200" dirty="0"/>
          </a:p>
          <a:p>
            <a:pPr algn="ctr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7BA8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Global Slovakia, o.z.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Digitálna Imunita - Prezentácia do triedy</dc:title>
  <dc:subject>PptxGenJS Presentation</dc:subject>
  <dc:creator>Digitálna Imunita</dc:creator>
  <cp:lastModifiedBy>Digitálna Imunita</cp:lastModifiedBy>
  <cp:revision>1</cp:revision>
  <dcterms:created xsi:type="dcterms:W3CDTF">2026-09-26T20:50:21Z</dcterms:created>
  <dcterms:modified xsi:type="dcterms:W3CDTF">2026-09-26T20:50:21Z</dcterms:modified>
</cp:coreProperties>
</file>